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0" r:id="rId3"/>
    <p:sldId id="281" r:id="rId4"/>
    <p:sldId id="258" r:id="rId5"/>
    <p:sldId id="278" r:id="rId6"/>
    <p:sldId id="263" r:id="rId7"/>
    <p:sldId id="270" r:id="rId8"/>
    <p:sldId id="269" r:id="rId9"/>
    <p:sldId id="271" r:id="rId10"/>
    <p:sldId id="262" r:id="rId11"/>
    <p:sldId id="268" r:id="rId12"/>
    <p:sldId id="264" r:id="rId13"/>
    <p:sldId id="282" r:id="rId14"/>
    <p:sldId id="272" r:id="rId15"/>
    <p:sldId id="265" r:id="rId16"/>
    <p:sldId id="283" r:id="rId17"/>
    <p:sldId id="284" r:id="rId18"/>
    <p:sldId id="266" r:id="rId19"/>
    <p:sldId id="273" r:id="rId20"/>
    <p:sldId id="274" r:id="rId21"/>
    <p:sldId id="267" r:id="rId22"/>
    <p:sldId id="276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77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565"/>
    <a:srgbClr val="94D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9"/>
    <p:restoredTop sz="96429"/>
  </p:normalViewPr>
  <p:slideViewPr>
    <p:cSldViewPr snapToGrid="0" snapToObjects="1">
      <p:cViewPr varScale="1">
        <p:scale>
          <a:sx n="112" d="100"/>
          <a:sy n="112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F5C4-2D3F-F44E-831E-49ED1840B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5000" dirty="0"/>
              <a:t>An</a:t>
            </a:r>
            <a:r>
              <a:rPr lang="zh-CN" altLang="en-US" sz="5000" dirty="0"/>
              <a:t> </a:t>
            </a:r>
            <a:r>
              <a:rPr lang="en-US" altLang="zh-CN" sz="5000" dirty="0"/>
              <a:t>overview</a:t>
            </a:r>
            <a:r>
              <a:rPr lang="zh-CN" altLang="en-US" sz="5000" dirty="0"/>
              <a:t> </a:t>
            </a:r>
            <a:r>
              <a:rPr lang="en-US" altLang="zh-CN" sz="5000" dirty="0"/>
              <a:t>of</a:t>
            </a:r>
            <a:br>
              <a:rPr lang="en-US" altLang="zh-CN" sz="5000" dirty="0"/>
            </a:br>
            <a:r>
              <a:rPr lang="en-US" altLang="zh-CN" sz="5000" dirty="0" err="1"/>
              <a:t>berkshire</a:t>
            </a:r>
            <a:r>
              <a:rPr lang="en-US" altLang="zh-CN" sz="5000" dirty="0"/>
              <a:t> </a:t>
            </a:r>
            <a:r>
              <a:rPr lang="en-US" altLang="zh-CN" sz="5000" dirty="0" err="1"/>
              <a:t>hathaway</a:t>
            </a:r>
            <a:endParaRPr lang="en-US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9F413-A164-2447-B9BB-274C037C6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 err="1"/>
              <a:t>Yuchen</a:t>
            </a:r>
            <a:r>
              <a:rPr lang="zh-CN" altLang="en-US" sz="2200" dirty="0"/>
              <a:t> </a:t>
            </a:r>
            <a:r>
              <a:rPr lang="en-US" altLang="zh-CN" sz="2200" dirty="0" err="1"/>
              <a:t>lu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7055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3371-94A5-DF44-9737-22D3B023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65817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CN" sz="4900" dirty="0"/>
              <a:t>Cleaned</a:t>
            </a:r>
            <a:r>
              <a:rPr lang="zh-CN" altLang="en-US" sz="4900" dirty="0"/>
              <a:t> </a:t>
            </a:r>
            <a:r>
              <a:rPr lang="en-US" altLang="zh-CN" sz="4900" dirty="0"/>
              <a:t>dataset</a:t>
            </a:r>
            <a:endParaRPr lang="en-US" sz="49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9E4411-006A-284B-8C6F-5DBC7CEDF5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1863229"/>
            <a:ext cx="10179050" cy="2172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5AEFD6-A4EE-324F-8C6C-42F5C17A38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4403241"/>
            <a:ext cx="10179050" cy="18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7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88D59-6C53-1146-B446-A70CC7B63B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28" y="382385"/>
            <a:ext cx="9629422" cy="2123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A9E80-E9E0-664C-946F-706404FF92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28" y="2754594"/>
            <a:ext cx="9717605" cy="1681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CE84C6-E806-FA47-866F-2F38014B963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28" y="4718860"/>
            <a:ext cx="9717605" cy="19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3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CF2B-66A2-714B-A832-FA63FF78D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98" y="41667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CN" sz="5200" dirty="0" err="1"/>
              <a:t>erd</a:t>
            </a:r>
            <a:endParaRPr lang="en-US" sz="5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854188-A11D-C544-B749-97D27E80045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4" y="598312"/>
            <a:ext cx="7021688" cy="59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E57C-E5EE-F945-9079-454935B2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11" y="464843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Eda[1]</a:t>
            </a:r>
            <a:r>
              <a:rPr lang="zh-CN" altLang="en-US" sz="4800" dirty="0"/>
              <a:t> </a:t>
            </a:r>
            <a:r>
              <a:rPr lang="en-US" altLang="zh-CN" sz="4800" dirty="0"/>
              <a:t>–</a:t>
            </a:r>
            <a:r>
              <a:rPr lang="zh-CN" altLang="en-US" sz="4800" dirty="0"/>
              <a:t> </a:t>
            </a:r>
            <a:r>
              <a:rPr lang="en-US" altLang="zh-CN" sz="4800" dirty="0"/>
              <a:t>Line</a:t>
            </a:r>
            <a:r>
              <a:rPr lang="zh-CN" altLang="en-US" sz="4800" dirty="0"/>
              <a:t> </a:t>
            </a:r>
            <a:r>
              <a:rPr lang="en-US" altLang="zh-CN" sz="4800" dirty="0"/>
              <a:t>charts</a:t>
            </a:r>
            <a:endParaRPr lang="en-US" sz="4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27CA61-77A2-5647-AB5C-05DE306A6C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3" y="2684758"/>
            <a:ext cx="5623314" cy="3841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59D11-35C8-584C-BABF-35A37DB1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38" y="2417822"/>
            <a:ext cx="6007644" cy="4108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6DAE46-3539-964B-A128-1300B494CF06}"/>
              </a:ext>
            </a:extLst>
          </p:cNvPr>
          <p:cNvSpPr txBox="1"/>
          <p:nvPr/>
        </p:nvSpPr>
        <p:spPr>
          <a:xfrm>
            <a:off x="7461956" y="1033645"/>
            <a:ext cx="3956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dirty="0"/>
              <a:t>Slightly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SnP500</a:t>
            </a:r>
          </a:p>
          <a:p>
            <a:pPr marL="342900" indent="-342900">
              <a:buAutoNum type="arabicParenBoth"/>
            </a:pP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trends</a:t>
            </a:r>
          </a:p>
          <a:p>
            <a:pPr marL="342900" indent="-342900">
              <a:buAutoNum type="arabicParenBoth"/>
            </a:pPr>
            <a:r>
              <a:rPr lang="en-US" altLang="zh-CN" dirty="0"/>
              <a:t>M</a:t>
            </a:r>
            <a:r>
              <a:rPr lang="en-US" dirty="0"/>
              <a:t>onetary easing cycle</a:t>
            </a:r>
            <a:r>
              <a:rPr lang="zh-CN" altLang="en-US" dirty="0"/>
              <a:t> </a:t>
            </a:r>
            <a:r>
              <a:rPr lang="en-US" altLang="zh-CN" dirty="0"/>
              <a:t>(2012-2021)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208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1275-4AB8-514F-B3D1-3698F13E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423" y="461408"/>
            <a:ext cx="10097910" cy="1492132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Eda[2] –</a:t>
            </a:r>
            <a:r>
              <a:rPr lang="zh-CN" altLang="en-US" sz="4800" dirty="0"/>
              <a:t> </a:t>
            </a:r>
            <a:r>
              <a:rPr lang="en-US" altLang="zh-CN" sz="4800" dirty="0"/>
              <a:t>bar</a:t>
            </a:r>
            <a:r>
              <a:rPr lang="zh-CN" altLang="en-US" sz="4800" dirty="0"/>
              <a:t> </a:t>
            </a:r>
            <a:r>
              <a:rPr lang="en-US" altLang="zh-CN" sz="4800" dirty="0"/>
              <a:t>chart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1E405-CC18-5447-8BB6-8F5CD8277F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22" y="362484"/>
            <a:ext cx="6058617" cy="1591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14545-D4CE-2C49-9F9B-0F51A0AB92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32" y="2052464"/>
            <a:ext cx="7202311" cy="45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8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71C90-6CB5-FF42-9618-F1F7E1A2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Eda[3] –</a:t>
            </a:r>
            <a:r>
              <a:rPr lang="zh-CN" altLang="en-US" sz="4800" dirty="0"/>
              <a:t> </a:t>
            </a:r>
            <a:r>
              <a:rPr lang="en-US" altLang="zh-CN" sz="4800" dirty="0"/>
              <a:t>Pie</a:t>
            </a:r>
            <a:r>
              <a:rPr lang="zh-CN" altLang="en-US" sz="4800" dirty="0"/>
              <a:t> </a:t>
            </a:r>
            <a:r>
              <a:rPr lang="en-US" altLang="zh-CN" sz="4800" dirty="0"/>
              <a:t>plot</a:t>
            </a:r>
            <a:endParaRPr lang="en-US" sz="4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35A105-12B1-DE48-BF3F-E0339EFBC5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78" y="1687688"/>
            <a:ext cx="5487789" cy="471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1C429F-8339-6341-B963-328541051DA8}"/>
              </a:ext>
            </a:extLst>
          </p:cNvPr>
          <p:cNvSpPr txBox="1"/>
          <p:nvPr/>
        </p:nvSpPr>
        <p:spPr>
          <a:xfrm>
            <a:off x="7574844" y="1687688"/>
            <a:ext cx="385515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arenBoth"/>
            </a:pPr>
            <a:r>
              <a:rPr lang="en-US" altLang="zh-CN" sz="2000" dirty="0"/>
              <a:t>Heavily</a:t>
            </a:r>
            <a:r>
              <a:rPr lang="zh-CN" altLang="en-US" sz="2000" dirty="0"/>
              <a:t> </a:t>
            </a:r>
            <a:r>
              <a:rPr lang="en-US" altLang="zh-CN" sz="2000" dirty="0"/>
              <a:t>invested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Apple</a:t>
            </a:r>
            <a:r>
              <a:rPr lang="zh-CN" altLang="en-US" sz="2000" dirty="0"/>
              <a:t> </a:t>
            </a:r>
            <a:r>
              <a:rPr lang="en-US" altLang="zh-CN" sz="2000" dirty="0"/>
              <a:t>(ref.</a:t>
            </a:r>
            <a:r>
              <a:rPr lang="zh-CN" altLang="en-US" sz="2000" dirty="0"/>
              <a:t> </a:t>
            </a:r>
            <a:r>
              <a:rPr lang="en-US" altLang="zh-CN" sz="2000" dirty="0"/>
              <a:t>Amazon,</a:t>
            </a:r>
            <a:r>
              <a:rPr lang="zh-CN" altLang="en-US" sz="2000" dirty="0"/>
              <a:t> </a:t>
            </a:r>
            <a:r>
              <a:rPr lang="en-US" altLang="zh-CN" sz="2000" dirty="0"/>
              <a:t>Snowflake)</a:t>
            </a:r>
          </a:p>
          <a:p>
            <a:pPr marL="342900" indent="-342900">
              <a:spcAft>
                <a:spcPts val="600"/>
              </a:spcAft>
              <a:buAutoNum type="arabicParenBoth"/>
            </a:pPr>
            <a:r>
              <a:rPr lang="en-US" altLang="zh-CN" sz="2000" dirty="0"/>
              <a:t>Having</a:t>
            </a:r>
            <a:r>
              <a:rPr lang="zh-CN" altLang="en-US" sz="2000" dirty="0"/>
              <a:t> </a:t>
            </a:r>
            <a:r>
              <a:rPr lang="en-US" altLang="zh-CN" sz="2000" dirty="0"/>
              <a:t>Diversified</a:t>
            </a:r>
            <a:r>
              <a:rPr lang="zh-CN" altLang="en-US" sz="2000" dirty="0"/>
              <a:t> </a:t>
            </a:r>
            <a:r>
              <a:rPr lang="en-US" altLang="zh-CN" sz="2000" dirty="0"/>
              <a:t>investment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various</a:t>
            </a:r>
            <a:r>
              <a:rPr lang="zh-CN" altLang="en-US" sz="2000" dirty="0"/>
              <a:t> </a:t>
            </a:r>
            <a:r>
              <a:rPr lang="en-US" altLang="zh-CN" sz="2000" dirty="0"/>
              <a:t>sectors</a:t>
            </a:r>
            <a:r>
              <a:rPr lang="zh-CN" altLang="en-US" sz="2000" dirty="0"/>
              <a:t> 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technology,</a:t>
            </a:r>
            <a:r>
              <a:rPr lang="zh-CN" altLang="en-US" sz="2000" dirty="0"/>
              <a:t> </a:t>
            </a:r>
            <a:r>
              <a:rPr lang="en-US" altLang="zh-CN" sz="2000" dirty="0"/>
              <a:t>finance,</a:t>
            </a:r>
            <a:r>
              <a:rPr lang="zh-CN" altLang="en-US" sz="2000" dirty="0"/>
              <a:t> </a:t>
            </a:r>
            <a:r>
              <a:rPr lang="en-US" altLang="zh-CN" sz="2000" dirty="0"/>
              <a:t>consumer</a:t>
            </a:r>
            <a:r>
              <a:rPr lang="zh-CN" altLang="en-US" sz="2000" dirty="0"/>
              <a:t> </a:t>
            </a:r>
            <a:r>
              <a:rPr lang="en-US" altLang="zh-CN" sz="2000" dirty="0"/>
              <a:t>defensive,</a:t>
            </a:r>
            <a:r>
              <a:rPr lang="zh-CN" altLang="en-US" sz="2000" dirty="0"/>
              <a:t> </a:t>
            </a:r>
            <a:r>
              <a:rPr lang="en-US" altLang="zh-CN" sz="2000" dirty="0"/>
              <a:t>communication</a:t>
            </a:r>
            <a:r>
              <a:rPr lang="zh-CN" altLang="en-US" sz="2000" dirty="0"/>
              <a:t> </a:t>
            </a:r>
            <a:r>
              <a:rPr lang="en-US" altLang="zh-CN" sz="2000" dirty="0"/>
              <a:t>services,</a:t>
            </a:r>
            <a:r>
              <a:rPr lang="zh-CN" altLang="en-US" sz="2000" dirty="0"/>
              <a:t> </a:t>
            </a:r>
            <a:r>
              <a:rPr lang="en-US" altLang="zh-CN" sz="2000" dirty="0"/>
              <a:t>health</a:t>
            </a:r>
            <a:r>
              <a:rPr lang="zh-CN" altLang="en-US" sz="2000" dirty="0"/>
              <a:t> </a:t>
            </a:r>
            <a:r>
              <a:rPr lang="en-US" altLang="zh-CN" sz="2000" dirty="0"/>
              <a:t>care,</a:t>
            </a:r>
            <a:r>
              <a:rPr lang="zh-CN" altLang="en-US" sz="2000" dirty="0"/>
              <a:t> </a:t>
            </a:r>
            <a:r>
              <a:rPr lang="en-US" altLang="zh-CN" sz="2000" dirty="0"/>
              <a:t>etc.</a:t>
            </a: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538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B741-5799-104D-9441-F81BB3A0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989" y="563008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Eda[4] –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treemap</a:t>
            </a:r>
            <a:endParaRPr lang="en-US" sz="4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E2111C-9793-BA42-A2EC-459E4E2B6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886" y="1874517"/>
            <a:ext cx="7606156" cy="4548011"/>
          </a:xfrm>
        </p:spPr>
      </p:pic>
    </p:spTree>
    <p:extLst>
      <p:ext uri="{BB962C8B-B14F-4D97-AF65-F5344CB8AC3E}">
        <p14:creationId xmlns:p14="http://schemas.microsoft.com/office/powerpoint/2010/main" val="354827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E7A4-609A-4A4D-B8B1-08162D7E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34" y="483984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Eda[5] –</a:t>
            </a:r>
            <a:r>
              <a:rPr lang="zh-CN" altLang="en-US" sz="4800" dirty="0"/>
              <a:t> </a:t>
            </a:r>
            <a:r>
              <a:rPr lang="en-US" altLang="zh-CN" sz="4800" dirty="0"/>
              <a:t>box</a:t>
            </a:r>
            <a:r>
              <a:rPr lang="zh-CN" altLang="en-US" sz="4800" dirty="0"/>
              <a:t> </a:t>
            </a:r>
            <a:r>
              <a:rPr lang="en-US" altLang="zh-CN" sz="4800" dirty="0"/>
              <a:t>plot</a:t>
            </a:r>
            <a:endParaRPr lang="en-US" sz="4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D543F-0779-7141-99D8-A1A62C30C0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288" y="1467553"/>
            <a:ext cx="5836356" cy="5113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702B8-BD74-754D-A4DC-04F9BDC2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17" y="483984"/>
            <a:ext cx="2344410" cy="60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6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D2D8-23AF-4745-84B1-7E2345F5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588" y="722489"/>
            <a:ext cx="10178322" cy="1492132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Sql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queries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(1)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C95DFA-7F6F-F048-A538-ABA797B4E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804" y="722489"/>
            <a:ext cx="7086728" cy="371263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2B43B-5A93-6D44-9C32-9AAA144CF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49" y="4622826"/>
            <a:ext cx="10716683" cy="17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80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6B7C-127D-1843-BA16-75B41BF4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989" y="540429"/>
            <a:ext cx="10178322" cy="1492132"/>
          </a:xfrm>
        </p:spPr>
        <p:txBody>
          <a:bodyPr/>
          <a:lstStyle/>
          <a:p>
            <a:r>
              <a:rPr lang="en-US" altLang="zh-CN" dirty="0" err="1"/>
              <a:t>Sql</a:t>
            </a:r>
            <a:r>
              <a:rPr lang="zh-CN" altLang="en-US" dirty="0"/>
              <a:t> </a:t>
            </a:r>
            <a:r>
              <a:rPr lang="en-US" altLang="zh-CN" dirty="0"/>
              <a:t>queries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5D119-3E8E-6B4B-AAD2-B9D1D1FC301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67" y="1953539"/>
            <a:ext cx="8929511" cy="4547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624C5F-557F-804E-91DA-8B16C6C32373}"/>
              </a:ext>
            </a:extLst>
          </p:cNvPr>
          <p:cNvSpPr txBox="1"/>
          <p:nvPr/>
        </p:nvSpPr>
        <p:spPr>
          <a:xfrm>
            <a:off x="6746532" y="688763"/>
            <a:ext cx="435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investment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Buffet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sector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desc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corresponds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conclusions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drawn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Pie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7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5BCA-E47C-854D-87DE-1E52E77E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89D49-8FDA-354C-BA0C-71290A9F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109" y="1365423"/>
            <a:ext cx="6409148" cy="360621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EFFD740-3D86-0248-BE8B-3E2ABDE55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013" y="2935404"/>
            <a:ext cx="6384256" cy="3594100"/>
          </a:xfrm>
        </p:spPr>
      </p:pic>
    </p:spTree>
    <p:extLst>
      <p:ext uri="{BB962C8B-B14F-4D97-AF65-F5344CB8AC3E}">
        <p14:creationId xmlns:p14="http://schemas.microsoft.com/office/powerpoint/2010/main" val="1984051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B3D4-93C5-804C-B8A9-011CB30B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00" y="653318"/>
            <a:ext cx="10178322" cy="1492132"/>
          </a:xfrm>
        </p:spPr>
        <p:txBody>
          <a:bodyPr/>
          <a:lstStyle/>
          <a:p>
            <a:r>
              <a:rPr lang="en-US" altLang="zh-CN" dirty="0" err="1"/>
              <a:t>Sql</a:t>
            </a:r>
            <a:r>
              <a:rPr lang="zh-CN" altLang="en-US" dirty="0"/>
              <a:t> </a:t>
            </a:r>
            <a:r>
              <a:rPr lang="en-US" altLang="zh-CN" dirty="0"/>
              <a:t>queries</a:t>
            </a:r>
            <a:r>
              <a:rPr lang="zh-CN" altLang="en-US" dirty="0"/>
              <a:t> </a:t>
            </a:r>
            <a:r>
              <a:rPr lang="en-US" altLang="zh-CN" dirty="0"/>
              <a:t>(3)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82899E-3242-8F49-9307-AC7897B1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5" y="1597377"/>
            <a:ext cx="1739900" cy="481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12B5E6-35B6-1A4F-AB88-AA89705C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722" y="1597377"/>
            <a:ext cx="3136900" cy="4813300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834373C9-0364-3540-9E2C-C3031AB99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4381" y="2248885"/>
            <a:ext cx="5598727" cy="4161792"/>
          </a:xfrm>
        </p:spPr>
      </p:pic>
    </p:spTree>
    <p:extLst>
      <p:ext uri="{BB962C8B-B14F-4D97-AF65-F5344CB8AC3E}">
        <p14:creationId xmlns:p14="http://schemas.microsoft.com/office/powerpoint/2010/main" val="201071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DD27-78F7-CA4C-A416-8FBAB173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08567"/>
            <a:ext cx="10178322" cy="1492132"/>
          </a:xfrm>
        </p:spPr>
        <p:txBody>
          <a:bodyPr/>
          <a:lstStyle/>
          <a:p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86D47-8B8D-134C-A8AE-13D287065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03022"/>
            <a:ext cx="10178322" cy="424270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200" b="1" dirty="0"/>
              <a:t>Approach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I</a:t>
            </a:r>
            <a:r>
              <a:rPr lang="zh-CN" altLang="en-US" sz="2200" dirty="0"/>
              <a:t> </a:t>
            </a:r>
            <a:r>
              <a:rPr lang="en-US" altLang="zh-CN" sz="2200" dirty="0"/>
              <a:t>:</a:t>
            </a:r>
            <a:r>
              <a:rPr lang="zh-CN" altLang="en-US" sz="2200" dirty="0"/>
              <a:t>  </a:t>
            </a:r>
            <a:r>
              <a:rPr lang="en-US" altLang="zh-CN" sz="2200" dirty="0"/>
              <a:t>Exploiting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company’s</a:t>
            </a:r>
            <a:r>
              <a:rPr lang="zh-CN" altLang="en-US" sz="2200" dirty="0"/>
              <a:t> </a:t>
            </a:r>
            <a:r>
              <a:rPr lang="en-US" altLang="zh-CN" sz="2200" dirty="0"/>
              <a:t>stock</a:t>
            </a:r>
            <a:r>
              <a:rPr lang="zh-CN" altLang="en-US" sz="2200" dirty="0"/>
              <a:t> </a:t>
            </a:r>
            <a:r>
              <a:rPr lang="en-US" altLang="zh-CN" sz="2200" dirty="0"/>
              <a:t>price</a:t>
            </a:r>
            <a:r>
              <a:rPr lang="zh-CN" altLang="en-US" sz="2200" dirty="0"/>
              <a:t> </a:t>
            </a:r>
            <a:r>
              <a:rPr lang="en-US" altLang="zh-CN" sz="2200" dirty="0"/>
              <a:t>data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past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planned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zh-CN" altLang="en-US" dirty="0"/>
              <a:t> </a:t>
            </a:r>
            <a:r>
              <a:rPr lang="en-US" b="1" dirty="0"/>
              <a:t>Long Short Term Memory Network (LSTM) </a:t>
            </a:r>
            <a:r>
              <a:rPr lang="en-US" dirty="0"/>
              <a:t>are a type of</a:t>
            </a:r>
            <a:r>
              <a:rPr lang="zh-CN" altLang="en-US" dirty="0"/>
              <a:t> </a:t>
            </a:r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en-US" dirty="0"/>
              <a:t> for learning long-term dependencies. It is commonly used for processing and predicting time-series data. </a:t>
            </a:r>
          </a:p>
          <a:p>
            <a:r>
              <a:rPr lang="zh-CN" altLang="en-US" dirty="0"/>
              <a:t>*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dirty="0" err="1"/>
              <a:t>tensorflow</a:t>
            </a:r>
            <a:endParaRPr lang="en-US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B9ED42A-725F-8A4A-ACE4-CD2DE262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89" y="3859840"/>
            <a:ext cx="7213600" cy="270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63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77498-D564-484D-A1CB-CC9A6A04E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021" y="4272139"/>
            <a:ext cx="3681566" cy="3256843"/>
          </a:xfrm>
        </p:spPr>
        <p:txBody>
          <a:bodyPr>
            <a:normAutofit/>
          </a:bodyPr>
          <a:lstStyle/>
          <a:p>
            <a:r>
              <a:rPr lang="en-US" sz="2800" b="1" dirty="0"/>
              <a:t>Normalizing the Dataset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by</a:t>
            </a:r>
            <a:r>
              <a:rPr lang="zh-CN" altLang="en-US" sz="2800" b="1" dirty="0"/>
              <a:t> </a:t>
            </a:r>
            <a:r>
              <a:rPr lang="en-US" altLang="zh-CN" sz="2800" b="1" dirty="0" err="1"/>
              <a:t>StandardScaler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4FE0B-387C-5B4B-BB87-974CF68E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773" y="598311"/>
            <a:ext cx="5346572" cy="5911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2F9F0A-CFFE-F64E-A591-B0A0ABC6256F}"/>
              </a:ext>
            </a:extLst>
          </p:cNvPr>
          <p:cNvSpPr txBox="1"/>
          <p:nvPr/>
        </p:nvSpPr>
        <p:spPr>
          <a:xfrm>
            <a:off x="1603021" y="598311"/>
            <a:ext cx="38946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Approach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II</a:t>
            </a:r>
            <a:r>
              <a:rPr lang="zh-CN" altLang="en-US" sz="3200" b="1" dirty="0"/>
              <a:t> </a:t>
            </a:r>
            <a:r>
              <a:rPr lang="en-US" altLang="zh-CN" sz="3000" b="1" dirty="0"/>
              <a:t>:</a:t>
            </a:r>
            <a:r>
              <a:rPr lang="zh-CN" altLang="en-US" sz="3000" b="1" dirty="0"/>
              <a:t> </a:t>
            </a:r>
            <a:endParaRPr lang="en-US" altLang="zh-CN" sz="3000" b="1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altLang="zh-CN" sz="3000" dirty="0"/>
              <a:t>Exploiting</a:t>
            </a:r>
            <a:r>
              <a:rPr lang="zh-CN" altLang="en-US" sz="3000" dirty="0"/>
              <a:t> </a:t>
            </a:r>
            <a:r>
              <a:rPr lang="en-US" altLang="zh-CN" sz="3000" dirty="0"/>
              <a:t>external</a:t>
            </a:r>
            <a:r>
              <a:rPr lang="zh-CN" altLang="en-US" sz="3000" dirty="0"/>
              <a:t> </a:t>
            </a:r>
            <a:r>
              <a:rPr lang="en-US" altLang="zh-CN" sz="3000" dirty="0"/>
              <a:t>features</a:t>
            </a:r>
            <a:endParaRPr lang="en-US" sz="3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3000" dirty="0"/>
              <a:t>Model</a:t>
            </a:r>
            <a:r>
              <a:rPr lang="zh-CN" altLang="en-US" sz="3000" dirty="0"/>
              <a:t> </a:t>
            </a:r>
            <a:r>
              <a:rPr lang="en-US" altLang="zh-CN" sz="3000" dirty="0"/>
              <a:t>used</a:t>
            </a:r>
            <a:r>
              <a:rPr lang="zh-CN" altLang="en-US" sz="3000" dirty="0"/>
              <a:t> </a:t>
            </a:r>
            <a:r>
              <a:rPr lang="en-US" altLang="zh-CN" sz="3000" dirty="0">
                <a:sym typeface="Wingdings" pitchFamily="2" charset="2"/>
              </a:rPr>
              <a:t></a:t>
            </a:r>
            <a:r>
              <a:rPr lang="zh-CN" altLang="en-US" sz="3000" dirty="0"/>
              <a:t> </a:t>
            </a:r>
            <a:r>
              <a:rPr lang="en-US" altLang="zh-CN" sz="3000" b="1" dirty="0"/>
              <a:t>Linear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Regression</a:t>
            </a:r>
            <a:br>
              <a:rPr lang="en-US" sz="3000" dirty="0"/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46214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2A15-027E-4A44-9883-AC18ECCC1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456" y="687185"/>
            <a:ext cx="10178322" cy="14921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Train, </a:t>
            </a:r>
            <a:br>
              <a:rPr lang="en-US" b="1" dirty="0"/>
            </a:br>
            <a:r>
              <a:rPr lang="en-US" b="1" dirty="0"/>
              <a:t>Validation, </a:t>
            </a:r>
            <a:br>
              <a:rPr lang="en-US" b="1" dirty="0"/>
            </a:br>
            <a:r>
              <a:rPr lang="en-US" b="1" dirty="0"/>
              <a:t>Test </a:t>
            </a:r>
            <a:br>
              <a:rPr lang="en-US" b="1" dirty="0"/>
            </a:br>
            <a:r>
              <a:rPr lang="en-US" b="1" dirty="0"/>
              <a:t>Set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EBCAC-C40B-C24D-A604-62F6B12F0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7512" y="687185"/>
            <a:ext cx="6316844" cy="40993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2164D-850A-6949-B4B9-924F4822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56" y="5031725"/>
            <a:ext cx="8489243" cy="156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29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47EB-5117-3B4C-A8EE-330CA1373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266" y="605509"/>
            <a:ext cx="10178322" cy="1492132"/>
          </a:xfrm>
        </p:spPr>
        <p:txBody>
          <a:bodyPr>
            <a:noAutofit/>
          </a:bodyPr>
          <a:lstStyle/>
          <a:p>
            <a:r>
              <a:rPr lang="en-US" altLang="zh-CN" sz="4600" dirty="0"/>
              <a:t>Applying</a:t>
            </a:r>
            <a:r>
              <a:rPr lang="zh-CN" altLang="en-US" sz="4600" dirty="0"/>
              <a:t> </a:t>
            </a:r>
            <a:br>
              <a:rPr lang="en-US" altLang="zh-CN" sz="4600" dirty="0"/>
            </a:br>
            <a:r>
              <a:rPr lang="en-US" altLang="zh-CN" sz="4600" dirty="0"/>
              <a:t>linear</a:t>
            </a:r>
            <a:r>
              <a:rPr lang="zh-CN" altLang="en-US" sz="4600" dirty="0"/>
              <a:t> </a:t>
            </a:r>
            <a:br>
              <a:rPr lang="en-US" altLang="zh-CN" sz="4600" dirty="0"/>
            </a:br>
            <a:r>
              <a:rPr lang="en-US" altLang="zh-CN" sz="4600" dirty="0"/>
              <a:t>regression</a:t>
            </a:r>
            <a:endParaRPr lang="en-US" sz="4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4D5EC-D672-5844-ACD1-CEA874A8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66" y="3859386"/>
            <a:ext cx="8641644" cy="280902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0AFC82-13C1-E24C-B521-C47658738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1004" y="349956"/>
            <a:ext cx="5861705" cy="3332899"/>
          </a:xfrm>
        </p:spPr>
      </p:pic>
    </p:spTree>
    <p:extLst>
      <p:ext uri="{BB962C8B-B14F-4D97-AF65-F5344CB8AC3E}">
        <p14:creationId xmlns:p14="http://schemas.microsoft.com/office/powerpoint/2010/main" val="31173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04E1-5393-EC47-9CEA-B6D49B99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850" y="550282"/>
            <a:ext cx="10178322" cy="1492132"/>
          </a:xfrm>
        </p:spPr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54179B-8F01-6F41-8C53-7933D5B35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588" y="2596444"/>
            <a:ext cx="6147423" cy="38607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5E3F5-2BAD-594F-B45C-AA8CCEA1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933" y="540430"/>
            <a:ext cx="4645377" cy="422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5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0906-0F26-074F-A917-8B657DC0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Accuracy</a:t>
            </a:r>
            <a:r>
              <a:rPr lang="zh-CN" altLang="en-US" sz="4800" dirty="0"/>
              <a:t> </a:t>
            </a:r>
            <a:r>
              <a:rPr lang="en-US" altLang="zh-CN" sz="4800" dirty="0"/>
              <a:t>(</a:t>
            </a:r>
            <a:r>
              <a:rPr lang="en-US" altLang="zh-CN" sz="4800" dirty="0" err="1"/>
              <a:t>y_val_pred</a:t>
            </a:r>
            <a:r>
              <a:rPr lang="en-US" altLang="zh-CN" sz="4800" dirty="0"/>
              <a:t>)</a:t>
            </a:r>
            <a:endParaRPr lang="en-US" sz="4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C3134B-562A-2943-A5F8-E2FC39684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423" y="1990082"/>
            <a:ext cx="2605290" cy="383556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9FBFA-1707-1646-A895-AF8820BE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644" y="1546898"/>
            <a:ext cx="6598356" cy="49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08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FD25-2F71-D246-A757-85796250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Accuracy</a:t>
            </a:r>
            <a:r>
              <a:rPr lang="zh-CN" altLang="en-US" sz="4800" dirty="0"/>
              <a:t> </a:t>
            </a:r>
            <a:r>
              <a:rPr lang="en-US" altLang="zh-CN" sz="4800" dirty="0"/>
              <a:t>(</a:t>
            </a:r>
            <a:r>
              <a:rPr lang="en-US" altLang="zh-CN" sz="4800" dirty="0" err="1"/>
              <a:t>y_test_pred</a:t>
            </a:r>
            <a:r>
              <a:rPr lang="en-US" altLang="zh-CN" sz="4800" dirty="0"/>
              <a:t>)</a:t>
            </a:r>
            <a:endParaRPr lang="en-US" sz="4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768EE-C766-9A4B-BBB3-6F1A0EE92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755" y="1874517"/>
            <a:ext cx="2612578" cy="39618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FAA0FB-7038-874D-91C9-034B29AC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56" y="1611164"/>
            <a:ext cx="6154994" cy="48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6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3DA9-402A-0444-8FFB-5F69F263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889" y="665180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CN" sz="4600" dirty="0"/>
              <a:t>Predicting</a:t>
            </a:r>
            <a:r>
              <a:rPr lang="zh-CN" altLang="en-US" sz="4600" dirty="0"/>
              <a:t> </a:t>
            </a:r>
            <a:r>
              <a:rPr lang="en-US" altLang="zh-CN" sz="4600" dirty="0"/>
              <a:t>the</a:t>
            </a:r>
            <a:r>
              <a:rPr lang="zh-CN" altLang="en-US" sz="4600" dirty="0"/>
              <a:t> </a:t>
            </a:r>
            <a:r>
              <a:rPr lang="en-US" altLang="zh-CN" sz="4600" dirty="0"/>
              <a:t>price</a:t>
            </a:r>
            <a:r>
              <a:rPr lang="zh-CN" altLang="en-US" sz="4600" dirty="0"/>
              <a:t> </a:t>
            </a:r>
            <a:r>
              <a:rPr lang="en-US" altLang="zh-CN" sz="4600" dirty="0"/>
              <a:t>in</a:t>
            </a:r>
            <a:r>
              <a:rPr lang="zh-CN" altLang="en-US" sz="4600" dirty="0"/>
              <a:t> </a:t>
            </a:r>
            <a:r>
              <a:rPr lang="en-US" altLang="zh-CN" sz="4600" dirty="0"/>
              <a:t>10/30</a:t>
            </a:r>
            <a:r>
              <a:rPr lang="zh-CN" altLang="en-US" sz="4600" dirty="0"/>
              <a:t> </a:t>
            </a:r>
            <a:r>
              <a:rPr lang="en-US" altLang="zh-CN" sz="4600" dirty="0"/>
              <a:t>days</a:t>
            </a:r>
            <a:endParaRPr lang="en-US" sz="4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BCC0E-F1FE-764E-9607-F16B0AC5A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889" y="2597578"/>
            <a:ext cx="10600983" cy="10073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2E57F-EFCC-6446-A111-975E7F4C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88" y="4308316"/>
            <a:ext cx="10600983" cy="9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64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738D-1C56-B94F-9FB0-655C8ECA5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89" y="269497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CN" sz="4500" dirty="0"/>
              <a:t>Comparison</a:t>
            </a:r>
            <a:r>
              <a:rPr lang="zh-CN" altLang="en-US" sz="4500" dirty="0"/>
              <a:t> </a:t>
            </a:r>
            <a:r>
              <a:rPr lang="en-US" altLang="zh-CN" sz="4500" dirty="0"/>
              <a:t>:</a:t>
            </a:r>
            <a:r>
              <a:rPr lang="zh-CN" altLang="en-US" sz="4500" dirty="0"/>
              <a:t> </a:t>
            </a:r>
            <a:r>
              <a:rPr lang="en-US" altLang="zh-CN" sz="4500" dirty="0"/>
              <a:t>Accuracy</a:t>
            </a:r>
            <a:r>
              <a:rPr lang="zh-CN" altLang="en-US" sz="4500" dirty="0"/>
              <a:t> </a:t>
            </a:r>
            <a:r>
              <a:rPr lang="en-US" altLang="zh-CN" sz="4500" dirty="0"/>
              <a:t>(</a:t>
            </a:r>
            <a:r>
              <a:rPr lang="en-US" altLang="zh-CN" sz="4500" dirty="0" err="1"/>
              <a:t>y_val_pred</a:t>
            </a:r>
            <a:r>
              <a:rPr lang="en-US" altLang="zh-CN" sz="4500" dirty="0"/>
              <a:t>)</a:t>
            </a:r>
            <a:endParaRPr lang="en-US" sz="4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E0FB0-2001-E94C-8049-3EA9601C5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0051"/>
            <a:ext cx="4628554" cy="34548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E52316-12A8-534F-927B-AD3DD9749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78" y="1230052"/>
            <a:ext cx="4920118" cy="3454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944CA7-796D-DE4A-9B9A-B707277D6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710" y="3408490"/>
            <a:ext cx="4861278" cy="34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B61D-B7C5-0B41-B881-974B9E3D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167" y="461407"/>
            <a:ext cx="10178322" cy="1492132"/>
          </a:xfrm>
        </p:spPr>
        <p:txBody>
          <a:bodyPr/>
          <a:lstStyle/>
          <a:p>
            <a:r>
              <a:rPr lang="en-US" altLang="zh-CN" dirty="0"/>
              <a:t>Planning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35070-5F28-C548-BE9F-5E30E1882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769" y="1439334"/>
            <a:ext cx="7801128" cy="5187244"/>
          </a:xfrm>
        </p:spPr>
      </p:pic>
    </p:spTree>
    <p:extLst>
      <p:ext uri="{BB962C8B-B14F-4D97-AF65-F5344CB8AC3E}">
        <p14:creationId xmlns:p14="http://schemas.microsoft.com/office/powerpoint/2010/main" val="1381566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C467-B17E-5444-BD72-146E8E68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48519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CN" sz="4500" dirty="0"/>
              <a:t>Comparison</a:t>
            </a:r>
            <a:r>
              <a:rPr lang="zh-CN" altLang="en-US" sz="4500" dirty="0"/>
              <a:t> </a:t>
            </a:r>
            <a:r>
              <a:rPr lang="en-US" altLang="zh-CN" sz="4500" dirty="0"/>
              <a:t>:</a:t>
            </a:r>
            <a:r>
              <a:rPr lang="zh-CN" altLang="en-US" sz="4500" dirty="0"/>
              <a:t> </a:t>
            </a:r>
            <a:r>
              <a:rPr lang="en-US" altLang="zh-CN" sz="4500" dirty="0"/>
              <a:t>Accuracy</a:t>
            </a:r>
            <a:r>
              <a:rPr lang="zh-CN" altLang="en-US" sz="4500" dirty="0"/>
              <a:t> </a:t>
            </a:r>
            <a:r>
              <a:rPr lang="en-US" altLang="zh-CN" sz="4500" dirty="0"/>
              <a:t>(</a:t>
            </a:r>
            <a:r>
              <a:rPr lang="en-US" altLang="zh-CN" sz="4500" dirty="0" err="1"/>
              <a:t>y_test_pred</a:t>
            </a:r>
            <a:r>
              <a:rPr lang="en-US" altLang="zh-CN" sz="4500" dirty="0"/>
              <a:t>)</a:t>
            </a:r>
            <a:endParaRPr lang="en-US" sz="4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0CD2D-B833-0541-9EF6-E704E0124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73343"/>
            <a:ext cx="4346222" cy="34139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BEE37-CF77-2340-B58D-F7486C90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853" y="1273343"/>
            <a:ext cx="4366147" cy="3413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67DE2-6294-EF43-92EE-67BFE8E0D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253" y="3444713"/>
            <a:ext cx="4417569" cy="34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1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AFCC-5A25-FA48-B335-E6281051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Reviewing</a:t>
            </a:r>
            <a:r>
              <a:rPr lang="zh-CN" altLang="en-US" sz="4800" dirty="0"/>
              <a:t> </a:t>
            </a:r>
            <a:r>
              <a:rPr lang="en-US" altLang="zh-CN" sz="4800" dirty="0"/>
              <a:t>r-squared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09901-E065-7246-8B4D-9C58538A6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387601"/>
            <a:ext cx="10178322" cy="3593591"/>
          </a:xfrm>
        </p:spPr>
        <p:txBody>
          <a:bodyPr>
            <a:normAutofit/>
          </a:bodyPr>
          <a:lstStyle/>
          <a:p>
            <a:r>
              <a:rPr lang="en-US" dirty="0"/>
              <a:t>Training R-squared</a:t>
            </a:r>
            <a:r>
              <a:rPr lang="zh-CN" altLang="en-US" dirty="0"/>
              <a:t> </a:t>
            </a:r>
            <a:r>
              <a:rPr lang="en-US" dirty="0"/>
              <a:t>: </a:t>
            </a:r>
            <a:r>
              <a:rPr lang="en-US" b="1" dirty="0"/>
              <a:t>0.95</a:t>
            </a:r>
          </a:p>
          <a:p>
            <a:r>
              <a:rPr lang="en-US" dirty="0"/>
              <a:t>Validation R-squared</a:t>
            </a:r>
            <a:r>
              <a:rPr lang="zh-CN" altLang="en-US" dirty="0"/>
              <a:t> </a:t>
            </a:r>
            <a:r>
              <a:rPr lang="en-US" dirty="0"/>
              <a:t>: </a:t>
            </a:r>
            <a:r>
              <a:rPr lang="en-US" b="1" dirty="0"/>
              <a:t>-0.8</a:t>
            </a:r>
          </a:p>
          <a:p>
            <a:r>
              <a:rPr lang="en-US" dirty="0"/>
              <a:t>Test R-squared</a:t>
            </a:r>
            <a:r>
              <a:rPr lang="zh-CN" altLang="en-US" dirty="0"/>
              <a:t> </a:t>
            </a:r>
            <a:r>
              <a:rPr lang="en-US" dirty="0"/>
              <a:t>: </a:t>
            </a:r>
            <a:r>
              <a:rPr lang="en-US" b="1" dirty="0"/>
              <a:t>-8.6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55621-9383-3245-BF7D-E153A9E1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22" y="1473174"/>
            <a:ext cx="6372578" cy="50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9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75E6B-6562-2B48-9190-A7408C8E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349" y="834224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CN" sz="5300" dirty="0"/>
              <a:t>Regrets</a:t>
            </a:r>
            <a:r>
              <a:rPr lang="zh-CN" altLang="en-US" sz="5300" dirty="0"/>
              <a:t> </a:t>
            </a:r>
            <a:r>
              <a:rPr lang="en-US" altLang="zh-CN" sz="5300" dirty="0"/>
              <a:t>&amp;</a:t>
            </a:r>
            <a:r>
              <a:rPr lang="zh-CN" altLang="en-US" sz="5300" dirty="0"/>
              <a:t> </a:t>
            </a:r>
            <a:r>
              <a:rPr lang="en-US" altLang="zh-CN" sz="5300" dirty="0" err="1"/>
              <a:t>hilights</a:t>
            </a:r>
            <a:endParaRPr lang="en-US" sz="5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0B10B-047B-EF49-965F-37A4D2B88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349" y="2783983"/>
            <a:ext cx="10178322" cy="3593591"/>
          </a:xfrm>
        </p:spPr>
        <p:txBody>
          <a:bodyPr>
            <a:normAutofit/>
          </a:bodyPr>
          <a:lstStyle/>
          <a:p>
            <a:r>
              <a:rPr lang="en-US" altLang="zh-CN" sz="2600" i="1" dirty="0"/>
              <a:t>Regret</a:t>
            </a:r>
            <a:r>
              <a:rPr lang="zh-CN" altLang="en-US" sz="2600" i="1" dirty="0"/>
              <a:t> </a:t>
            </a:r>
            <a:r>
              <a:rPr lang="en-US" altLang="zh-CN" sz="2600" i="1" dirty="0"/>
              <a:t>No.</a:t>
            </a:r>
            <a:r>
              <a:rPr lang="zh-CN" altLang="en-US" sz="2600" i="1" dirty="0"/>
              <a:t> </a:t>
            </a:r>
            <a:r>
              <a:rPr lang="en-US" altLang="zh-CN" sz="2600" i="1" dirty="0"/>
              <a:t>1</a:t>
            </a:r>
            <a:r>
              <a:rPr lang="zh-CN" altLang="en-US" sz="2600" i="1" dirty="0"/>
              <a:t> </a:t>
            </a:r>
            <a:r>
              <a:rPr lang="en-US" altLang="zh-CN" sz="2600" dirty="0"/>
              <a:t>:</a:t>
            </a:r>
            <a:r>
              <a:rPr lang="zh-CN" altLang="en-US" sz="2600" dirty="0"/>
              <a:t>  </a:t>
            </a:r>
            <a:r>
              <a:rPr lang="en-US" altLang="zh-CN" sz="2600" dirty="0"/>
              <a:t>Lack</a:t>
            </a:r>
            <a:r>
              <a:rPr lang="zh-CN" altLang="en-US" sz="2600" dirty="0"/>
              <a:t> </a:t>
            </a:r>
            <a:r>
              <a:rPr lang="en-US" altLang="zh-CN" sz="2600" dirty="0"/>
              <a:t>of</a:t>
            </a:r>
            <a:r>
              <a:rPr lang="zh-CN" altLang="en-US" sz="2600" dirty="0"/>
              <a:t> </a:t>
            </a:r>
            <a:r>
              <a:rPr lang="en-US" altLang="zh-CN" sz="2600" dirty="0"/>
              <a:t>time</a:t>
            </a:r>
            <a:r>
              <a:rPr lang="zh-CN" altLang="en-US" sz="2600" dirty="0"/>
              <a:t> </a:t>
            </a:r>
            <a:r>
              <a:rPr lang="en-US" altLang="zh-CN" sz="2600" dirty="0"/>
              <a:t>to</a:t>
            </a:r>
            <a:r>
              <a:rPr lang="zh-CN" altLang="en-US" sz="2600" dirty="0"/>
              <a:t> </a:t>
            </a:r>
            <a:r>
              <a:rPr lang="en-US" altLang="zh-CN" sz="2600" dirty="0"/>
              <a:t>do</a:t>
            </a:r>
            <a:r>
              <a:rPr lang="zh-CN" altLang="en-US" sz="2600" dirty="0"/>
              <a:t> </a:t>
            </a:r>
            <a:r>
              <a:rPr lang="en-US" altLang="zh-CN" sz="2600" dirty="0"/>
              <a:t>more</a:t>
            </a:r>
            <a:r>
              <a:rPr lang="zh-CN" altLang="en-US" sz="2600" dirty="0"/>
              <a:t> </a:t>
            </a:r>
            <a:r>
              <a:rPr lang="en-US" altLang="zh-CN" sz="2600" dirty="0"/>
              <a:t>visualization</a:t>
            </a:r>
            <a:r>
              <a:rPr lang="zh-CN" altLang="en-US" sz="2600" dirty="0"/>
              <a:t> </a:t>
            </a:r>
            <a:r>
              <a:rPr lang="en-US" altLang="zh-CN" sz="2600" dirty="0"/>
              <a:t>in</a:t>
            </a:r>
            <a:r>
              <a:rPr lang="zh-CN" altLang="en-US" sz="2600" dirty="0"/>
              <a:t> </a:t>
            </a:r>
            <a:r>
              <a:rPr lang="en-US" altLang="zh-CN" sz="2600" dirty="0"/>
              <a:t>Tableau</a:t>
            </a:r>
          </a:p>
          <a:p>
            <a:endParaRPr lang="en-US" sz="2600" dirty="0"/>
          </a:p>
          <a:p>
            <a:r>
              <a:rPr lang="en-US" altLang="zh-CN" sz="2600" i="1" dirty="0"/>
              <a:t>Highlight</a:t>
            </a:r>
            <a:r>
              <a:rPr lang="zh-CN" altLang="en-US" sz="2600" i="1" dirty="0"/>
              <a:t> </a:t>
            </a:r>
            <a:r>
              <a:rPr lang="en-US" altLang="zh-CN" sz="2600" i="1" dirty="0"/>
              <a:t>No</a:t>
            </a:r>
            <a:r>
              <a:rPr lang="zh-CN" altLang="en-US" sz="2600" i="1" dirty="0"/>
              <a:t> </a:t>
            </a:r>
            <a:r>
              <a:rPr lang="en-US" altLang="zh-CN" sz="2600" i="1" dirty="0"/>
              <a:t>1</a:t>
            </a:r>
            <a:r>
              <a:rPr lang="zh-CN" altLang="en-US" sz="2600" i="1" dirty="0"/>
              <a:t> </a:t>
            </a:r>
            <a:r>
              <a:rPr lang="en-US" altLang="zh-CN" sz="2600" dirty="0"/>
              <a:t>:</a:t>
            </a:r>
            <a:r>
              <a:rPr lang="zh-CN" altLang="en-US" sz="2600" dirty="0"/>
              <a:t>   </a:t>
            </a:r>
            <a:r>
              <a:rPr lang="en-US" altLang="zh-CN" sz="2600" dirty="0"/>
              <a:t>Algorithmic Day</a:t>
            </a:r>
            <a:r>
              <a:rPr lang="zh-CN" altLang="en-US" sz="2600" dirty="0"/>
              <a:t> </a:t>
            </a:r>
            <a:r>
              <a:rPr lang="en-US" altLang="zh-CN" sz="2600" dirty="0"/>
              <a:t>trading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78395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06D2DA-D208-F54E-9906-C21E7FEE0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532" y="0"/>
            <a:ext cx="9917205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E6F9AC-0AF1-7F4E-95F9-FEF8C2FC9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89" y="613245"/>
            <a:ext cx="905368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0" cap="none" spc="0" dirty="0">
                <a:ln w="0"/>
                <a:solidFill>
                  <a:srgbClr val="94D064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</a:t>
            </a:r>
            <a:r>
              <a:rPr lang="zh-CN" altLang="en-US" sz="6000" b="0" cap="none" spc="0" dirty="0">
                <a:ln w="0"/>
                <a:solidFill>
                  <a:srgbClr val="94D064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6000" b="0" cap="none" spc="0" dirty="0">
                <a:ln w="0"/>
                <a:solidFill>
                  <a:srgbClr val="94D064"/>
                </a:solidFill>
                <a:effectLst>
                  <a:reflection blurRad="6350" stA="53000" endA="300" endPos="35500" dir="5400000" sy="-90000" algn="bl" rotWithShape="0"/>
                </a:effectLst>
              </a:rPr>
              <a:t>You</a:t>
            </a:r>
            <a:r>
              <a:rPr lang="zh-CN" altLang="en-US" sz="6000" b="0" cap="none" spc="0" dirty="0">
                <a:ln w="0"/>
                <a:solidFill>
                  <a:srgbClr val="94D064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6000" b="0" cap="none" spc="0" dirty="0">
                <a:ln w="0"/>
                <a:solidFill>
                  <a:srgbClr val="94D064"/>
                </a:solidFill>
                <a:effectLst>
                  <a:reflection blurRad="6350" stA="53000" endA="300" endPos="35500" dir="5400000" sy="-90000" algn="bl" rotWithShape="0"/>
                </a:effectLst>
              </a:rPr>
              <a:t>for</a:t>
            </a:r>
            <a:r>
              <a:rPr lang="zh-CN" altLang="en-US" sz="6000" b="0" cap="none" spc="0" dirty="0">
                <a:ln w="0"/>
                <a:solidFill>
                  <a:srgbClr val="94D064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6000" b="0" cap="none" spc="0" dirty="0">
                <a:ln w="0"/>
                <a:solidFill>
                  <a:srgbClr val="94D064"/>
                </a:solidFill>
                <a:effectLst>
                  <a:reflection blurRad="6350" stA="53000" endA="300" endPos="35500" dir="5400000" sy="-90000" algn="bl" rotWithShape="0"/>
                </a:effectLst>
              </a:rPr>
              <a:t>Your</a:t>
            </a:r>
            <a:r>
              <a:rPr lang="zh-CN" altLang="en-US" sz="6000" b="0" cap="none" spc="0" dirty="0">
                <a:ln w="0"/>
                <a:solidFill>
                  <a:srgbClr val="94D064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6000" b="0" cap="none" spc="0" dirty="0">
                <a:ln w="0"/>
                <a:solidFill>
                  <a:srgbClr val="94D064"/>
                </a:solidFill>
                <a:effectLst>
                  <a:reflection blurRad="6350" stA="53000" endA="300" endPos="35500" dir="5400000" sy="-90000" algn="bl" rotWithShape="0"/>
                </a:effectLst>
              </a:rPr>
              <a:t>Attention</a:t>
            </a:r>
            <a:r>
              <a:rPr lang="zh-CN" altLang="en-US" sz="6000" b="0" cap="none" spc="0" dirty="0">
                <a:ln w="0"/>
                <a:solidFill>
                  <a:srgbClr val="94D064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6000" b="0" cap="none" spc="0" dirty="0">
                <a:ln w="0"/>
                <a:solidFill>
                  <a:srgbClr val="94D064"/>
                </a:solidFill>
                <a:effectLst>
                  <a:reflection blurRad="6350" stA="53000" endA="300" endPos="35500" dir="5400000" sy="-90000" algn="bl" rotWithShape="0"/>
                </a:effectLst>
              </a:rPr>
              <a:t>!</a:t>
            </a:r>
            <a:endParaRPr lang="en-US" sz="6000" b="0" cap="none" spc="0" dirty="0">
              <a:ln w="0"/>
              <a:solidFill>
                <a:srgbClr val="94D064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197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58011-8BB6-8346-995E-E07FE427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BED9B7-E0FF-B447-8225-8807891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002" y="1456265"/>
            <a:ext cx="7257997" cy="4955824"/>
          </a:xfrm>
        </p:spPr>
      </p:pic>
    </p:spTree>
    <p:extLst>
      <p:ext uri="{BB962C8B-B14F-4D97-AF65-F5344CB8AC3E}">
        <p14:creationId xmlns:p14="http://schemas.microsoft.com/office/powerpoint/2010/main" val="3381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E96E-D038-0A4E-98CB-CF543A85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123" y="427540"/>
            <a:ext cx="10178322" cy="1492132"/>
          </a:xfrm>
        </p:spPr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6BE099-5951-BE4F-9A9E-E5AF020EA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353" y="1405467"/>
            <a:ext cx="6820867" cy="5100824"/>
          </a:xfrm>
        </p:spPr>
      </p:pic>
    </p:spTree>
    <p:extLst>
      <p:ext uri="{BB962C8B-B14F-4D97-AF65-F5344CB8AC3E}">
        <p14:creationId xmlns:p14="http://schemas.microsoft.com/office/powerpoint/2010/main" val="366806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A735-0B4F-724E-8FA2-7608AC17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60" y="456121"/>
            <a:ext cx="10178322" cy="1492132"/>
          </a:xfrm>
        </p:spPr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32988-C96F-7F40-B1C4-D5FA3C28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0001"/>
            <a:ext cx="10178322" cy="5243688"/>
          </a:xfrm>
        </p:spPr>
        <p:txBody>
          <a:bodyPr>
            <a:normAutofit/>
          </a:bodyPr>
          <a:lstStyle/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r>
              <a:rPr lang="en-US" altLang="zh-CN" sz="2400" dirty="0"/>
              <a:t>Task</a:t>
            </a:r>
            <a:r>
              <a:rPr lang="zh-CN" altLang="en-US" sz="2400" dirty="0"/>
              <a:t> </a:t>
            </a:r>
            <a:r>
              <a:rPr lang="en-US" altLang="zh-CN" sz="2400" dirty="0"/>
              <a:t>II</a:t>
            </a:r>
            <a:r>
              <a:rPr lang="zh-CN" altLang="en-US" sz="2400" dirty="0"/>
              <a:t> </a:t>
            </a:r>
            <a:r>
              <a:rPr lang="en-US" altLang="zh-CN" sz="2400" dirty="0"/>
              <a:t>:</a:t>
            </a:r>
            <a:r>
              <a:rPr lang="zh-CN" altLang="en-US" sz="2400" dirty="0"/>
              <a:t>  </a:t>
            </a:r>
            <a:r>
              <a:rPr lang="en-US" altLang="zh-CN" sz="2400" dirty="0"/>
              <a:t>I</a:t>
            </a:r>
            <a:r>
              <a:rPr lang="en-US" sz="2400" dirty="0"/>
              <a:t>mput</a:t>
            </a:r>
            <a:r>
              <a:rPr lang="en-US" altLang="zh-CN" sz="2400" dirty="0"/>
              <a:t>ing</a:t>
            </a:r>
            <a:r>
              <a:rPr lang="en-US" sz="2400" dirty="0"/>
              <a:t> the missing values.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FD8EC-A0D2-2F4E-AB81-E1C1138FD0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24" y="1410208"/>
            <a:ext cx="6249138" cy="2899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44659-18D3-6745-A3DA-642C041F6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5021912"/>
            <a:ext cx="10178322" cy="642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31F886-5FAB-B54D-83CC-620538A3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5730475"/>
            <a:ext cx="10226204" cy="926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904142-8F11-E342-8F61-2313303968DC}"/>
              </a:ext>
            </a:extLst>
          </p:cNvPr>
          <p:cNvSpPr txBox="1"/>
          <p:nvPr/>
        </p:nvSpPr>
        <p:spPr>
          <a:xfrm>
            <a:off x="1532478" y="1527699"/>
            <a:ext cx="2543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46565"/>
                </a:solidFill>
              </a:rPr>
              <a:t>Task</a:t>
            </a:r>
            <a:r>
              <a:rPr lang="zh-CN" altLang="en-US" sz="2400" dirty="0">
                <a:solidFill>
                  <a:srgbClr val="646565"/>
                </a:solidFill>
              </a:rPr>
              <a:t> </a:t>
            </a:r>
            <a:r>
              <a:rPr lang="en-US" altLang="zh-CN" sz="2400" dirty="0">
                <a:solidFill>
                  <a:srgbClr val="646565"/>
                </a:solidFill>
              </a:rPr>
              <a:t>I</a:t>
            </a:r>
            <a:r>
              <a:rPr lang="zh-CN" altLang="en-US" sz="2400" dirty="0">
                <a:solidFill>
                  <a:srgbClr val="646565"/>
                </a:solidFill>
              </a:rPr>
              <a:t> </a:t>
            </a:r>
            <a:r>
              <a:rPr lang="en-US" altLang="zh-CN" sz="2400" dirty="0">
                <a:solidFill>
                  <a:srgbClr val="646565"/>
                </a:solidFill>
              </a:rPr>
              <a:t>:</a:t>
            </a:r>
            <a:r>
              <a:rPr lang="zh-CN" altLang="en-US" sz="2400" dirty="0">
                <a:solidFill>
                  <a:srgbClr val="646565"/>
                </a:solidFill>
              </a:rPr>
              <a:t>  </a:t>
            </a:r>
            <a:r>
              <a:rPr lang="en-US" altLang="zh-CN" sz="2400" dirty="0">
                <a:solidFill>
                  <a:srgbClr val="646565"/>
                </a:solidFill>
              </a:rPr>
              <a:t>Removing</a:t>
            </a:r>
            <a:r>
              <a:rPr lang="en-US" sz="2400" dirty="0">
                <a:solidFill>
                  <a:srgbClr val="646565"/>
                </a:solidFill>
              </a:rPr>
              <a:t> unnecessary symbols </a:t>
            </a:r>
            <a:r>
              <a:rPr lang="en-US" altLang="zh-CN" sz="2400" dirty="0">
                <a:solidFill>
                  <a:srgbClr val="646565"/>
                </a:solidFill>
              </a:rPr>
              <a:t>and</a:t>
            </a:r>
            <a:r>
              <a:rPr lang="zh-CN" altLang="en-US" sz="2400" dirty="0">
                <a:solidFill>
                  <a:srgbClr val="646565"/>
                </a:solidFill>
              </a:rPr>
              <a:t> </a:t>
            </a:r>
            <a:r>
              <a:rPr lang="en-US" altLang="zh-CN" sz="2400" dirty="0">
                <a:solidFill>
                  <a:srgbClr val="646565"/>
                </a:solidFill>
              </a:rPr>
              <a:t>then</a:t>
            </a:r>
            <a:r>
              <a:rPr lang="en-US" sz="2400" dirty="0">
                <a:solidFill>
                  <a:srgbClr val="646565"/>
                </a:solidFill>
              </a:rPr>
              <a:t> change the type of the values</a:t>
            </a:r>
          </a:p>
          <a:p>
            <a:endParaRPr lang="en-US" sz="2400" dirty="0">
              <a:solidFill>
                <a:srgbClr val="6465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64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F52E44-1D2A-5F4B-80A3-A12E1649A2F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00" y="1286496"/>
            <a:ext cx="5320994" cy="359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75282-C4C9-B247-A5DC-6C6B01A66B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6" y="3496663"/>
            <a:ext cx="5943600" cy="32188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39E93-9C43-B64E-A9D5-38DCA6A38B6F}"/>
              </a:ext>
            </a:extLst>
          </p:cNvPr>
          <p:cNvSpPr txBox="1"/>
          <p:nvPr/>
        </p:nvSpPr>
        <p:spPr>
          <a:xfrm>
            <a:off x="2119487" y="541867"/>
            <a:ext cx="736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III : Changing the hidden non-SCII characters</a:t>
            </a:r>
          </a:p>
        </p:txBody>
      </p:sp>
    </p:spTree>
    <p:extLst>
      <p:ext uri="{BB962C8B-B14F-4D97-AF65-F5344CB8AC3E}">
        <p14:creationId xmlns:p14="http://schemas.microsoft.com/office/powerpoint/2010/main" val="253497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B1A66-E915-0940-AD51-6B7B33B6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84425"/>
            <a:ext cx="10178322" cy="1492132"/>
          </a:xfrm>
        </p:spPr>
        <p:txBody>
          <a:bodyPr/>
          <a:lstStyle/>
          <a:p>
            <a:r>
              <a:rPr lang="en-US" altLang="zh-CN" dirty="0"/>
              <a:t>Metadata</a:t>
            </a:r>
            <a:r>
              <a:rPr lang="zh-CN" altLang="en-US" dirty="0"/>
              <a:t> </a:t>
            </a:r>
            <a:r>
              <a:rPr lang="en-US" altLang="zh-CN" dirty="0"/>
              <a:t>shift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7AB1-D20B-B340-85A2-B9C5E74F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04622"/>
            <a:ext cx="10178322" cy="449297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way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concatenate/merge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stock</a:t>
            </a:r>
            <a:r>
              <a:rPr lang="zh-CN" altLang="en-US" sz="2400" dirty="0"/>
              <a:t> </a:t>
            </a:r>
            <a:r>
              <a:rPr lang="en-US" altLang="zh-CN" sz="2400" dirty="0"/>
              <a:t>files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45</a:t>
            </a:r>
            <a:r>
              <a:rPr lang="zh-CN" altLang="en-US" sz="2400" dirty="0"/>
              <a:t> </a:t>
            </a:r>
            <a:r>
              <a:rPr lang="en-US" altLang="zh-CN" sz="2400" dirty="0"/>
              <a:t>companies</a:t>
            </a:r>
            <a:r>
              <a:rPr lang="zh-CN" altLang="en-US" sz="2400" dirty="0"/>
              <a:t> </a:t>
            </a:r>
            <a:r>
              <a:rPr lang="en-US" altLang="zh-CN" sz="2400" dirty="0"/>
              <a:t>?</a:t>
            </a:r>
          </a:p>
          <a:p>
            <a:r>
              <a:rPr lang="en-US" altLang="zh-CN" sz="2400" b="1" dirty="0"/>
              <a:t>Solution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One</a:t>
            </a:r>
            <a:r>
              <a:rPr lang="zh-CN" altLang="en-US" sz="2400" b="1" dirty="0"/>
              <a:t> </a:t>
            </a:r>
            <a:r>
              <a:rPr lang="en-US" altLang="zh-CN" sz="2400" dirty="0"/>
              <a:t>:</a:t>
            </a:r>
            <a:r>
              <a:rPr lang="zh-CN" altLang="en-US" sz="2400" dirty="0"/>
              <a:t>  </a:t>
            </a:r>
            <a:r>
              <a:rPr lang="en-US" altLang="zh-CN" sz="2400" dirty="0"/>
              <a:t>Merge</a:t>
            </a:r>
            <a:r>
              <a:rPr lang="zh-CN" altLang="en-US" sz="2400" dirty="0"/>
              <a:t> </a:t>
            </a:r>
            <a:r>
              <a:rPr lang="en-US" altLang="zh-CN" sz="2400" dirty="0"/>
              <a:t>Horizontally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altLang="zh-CN" sz="2200" dirty="0">
                <a:sym typeface="Wingdings" pitchFamily="2" charset="2"/>
              </a:rPr>
              <a:t></a:t>
            </a:r>
            <a:r>
              <a:rPr lang="zh-CN" altLang="en-US" sz="2200" dirty="0">
                <a:sym typeface="Wingdings" pitchFamily="2" charset="2"/>
              </a:rPr>
              <a:t>  </a:t>
            </a:r>
            <a:r>
              <a:rPr lang="en-US" altLang="zh-CN" sz="2200" dirty="0">
                <a:sym typeface="Wingdings" pitchFamily="2" charset="2"/>
              </a:rPr>
              <a:t>A</a:t>
            </a:r>
            <a:r>
              <a:rPr lang="zh-CN" altLang="en-US" sz="2200" dirty="0">
                <a:sym typeface="Wingdings" pitchFamily="2" charset="2"/>
              </a:rPr>
              <a:t> </a:t>
            </a:r>
            <a:r>
              <a:rPr lang="en-US" altLang="zh-CN" sz="2200" dirty="0" err="1">
                <a:sym typeface="Wingdings" pitchFamily="2" charset="2"/>
              </a:rPr>
              <a:t>Dataframe</a:t>
            </a:r>
            <a:r>
              <a:rPr lang="zh-CN" altLang="en-US" sz="2200" dirty="0">
                <a:sym typeface="Wingdings" pitchFamily="2" charset="2"/>
              </a:rPr>
              <a:t> </a:t>
            </a:r>
            <a:r>
              <a:rPr lang="en-US" altLang="zh-CN" sz="2200" dirty="0">
                <a:sym typeface="Wingdings" pitchFamily="2" charset="2"/>
              </a:rPr>
              <a:t>with</a:t>
            </a:r>
            <a:r>
              <a:rPr lang="zh-CN" altLang="en-US" sz="2200" dirty="0">
                <a:sym typeface="Wingdings" pitchFamily="2" charset="2"/>
              </a:rPr>
              <a:t> </a:t>
            </a:r>
            <a:r>
              <a:rPr lang="en-US" sz="2200" dirty="0"/>
              <a:t>3498</a:t>
            </a:r>
            <a:r>
              <a:rPr lang="zh-CN" altLang="en-US" sz="2200" dirty="0"/>
              <a:t> </a:t>
            </a:r>
            <a:r>
              <a:rPr lang="en-US" altLang="zh-CN" sz="2200" dirty="0"/>
              <a:t>rows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sz="2200" dirty="0"/>
              <a:t>271</a:t>
            </a:r>
            <a:r>
              <a:rPr lang="zh-CN" altLang="en-US" sz="2200" dirty="0"/>
              <a:t> </a:t>
            </a:r>
            <a:r>
              <a:rPr lang="en-US" altLang="zh-CN" sz="2200" dirty="0"/>
              <a:t>columns</a:t>
            </a:r>
          </a:p>
          <a:p>
            <a:r>
              <a:rPr lang="en-US" altLang="zh-CN" sz="2200" dirty="0"/>
              <a:t>Advantage</a:t>
            </a:r>
            <a:r>
              <a:rPr lang="zh-CN" altLang="en-US" sz="2200" dirty="0"/>
              <a:t> 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/>
              <a:t>Unified</a:t>
            </a:r>
            <a:r>
              <a:rPr lang="zh-CN" altLang="en-US" sz="2200" dirty="0"/>
              <a:t> </a:t>
            </a:r>
            <a:r>
              <a:rPr lang="en-US" altLang="zh-CN" sz="2200" dirty="0"/>
              <a:t>“Date”</a:t>
            </a:r>
            <a:r>
              <a:rPr lang="zh-CN" altLang="en-US" sz="2200" dirty="0"/>
              <a:t> </a:t>
            </a:r>
            <a:r>
              <a:rPr lang="en-US" altLang="zh-CN" sz="2200" dirty="0"/>
              <a:t>column;</a:t>
            </a:r>
            <a:r>
              <a:rPr lang="zh-CN" altLang="en-US" sz="2200" dirty="0"/>
              <a:t> </a:t>
            </a:r>
            <a:r>
              <a:rPr lang="en-US" altLang="zh-CN" sz="2200" dirty="0"/>
              <a:t>ready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be</a:t>
            </a:r>
            <a:r>
              <a:rPr lang="zh-CN" altLang="en-US" sz="2200" dirty="0"/>
              <a:t> </a:t>
            </a:r>
            <a:r>
              <a:rPr lang="en-US" altLang="zh-CN" sz="2200" dirty="0"/>
              <a:t>exploited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Machine</a:t>
            </a:r>
            <a:r>
              <a:rPr lang="zh-CN" altLang="en-US" sz="2200" dirty="0"/>
              <a:t> </a:t>
            </a:r>
            <a:r>
              <a:rPr lang="en-US" altLang="zh-CN" sz="2200" dirty="0"/>
              <a:t>Learning</a:t>
            </a:r>
          </a:p>
          <a:p>
            <a:r>
              <a:rPr lang="en-US" altLang="zh-CN" sz="2200" dirty="0"/>
              <a:t>Disadvantage</a:t>
            </a:r>
            <a:r>
              <a:rPr lang="zh-CN" altLang="en-US" sz="2200" dirty="0"/>
              <a:t> </a:t>
            </a:r>
            <a:r>
              <a:rPr lang="en-US" altLang="zh-CN" sz="2200" dirty="0"/>
              <a:t>:</a:t>
            </a:r>
            <a:r>
              <a:rPr lang="zh-CN" altLang="en-US" sz="2200" dirty="0"/>
              <a:t>  </a:t>
            </a:r>
            <a:r>
              <a:rPr lang="en-US" altLang="zh-CN" sz="2200" b="1" dirty="0"/>
              <a:t>?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ADE70-F2CD-2E43-BDBE-B1FFB254F0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" y="3002845"/>
            <a:ext cx="11200705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16CF8D-2971-8B40-8AC9-7F70E272F41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1838572"/>
            <a:ext cx="10179050" cy="1816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FBDB3-894D-3D40-96BA-B0A974C846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3891232"/>
            <a:ext cx="10179050" cy="1816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0BDD9C-867B-C44D-B5C6-A9F0EBBA9FAD}"/>
              </a:ext>
            </a:extLst>
          </p:cNvPr>
          <p:cNvSpPr txBox="1"/>
          <p:nvPr/>
        </p:nvSpPr>
        <p:spPr>
          <a:xfrm>
            <a:off x="1343378" y="5876909"/>
            <a:ext cx="10086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ym typeface="Wingdings" pitchFamily="2" charset="2"/>
              </a:rPr>
              <a:t></a:t>
            </a:r>
            <a:r>
              <a:rPr lang="zh-CN" altLang="en-US" sz="2000" dirty="0">
                <a:sym typeface="Wingdings" pitchFamily="2" charset="2"/>
              </a:rPr>
              <a:t>  </a:t>
            </a:r>
            <a:r>
              <a:rPr lang="en-US" altLang="zh-CN" sz="2000" dirty="0">
                <a:sym typeface="Wingdings" pitchFamily="2" charset="2"/>
              </a:rPr>
              <a:t>A</a:t>
            </a:r>
            <a:r>
              <a:rPr lang="zh-CN" altLang="en-US" sz="2000" dirty="0">
                <a:sym typeface="Wingdings" pitchFamily="2" charset="2"/>
              </a:rPr>
              <a:t> </a:t>
            </a:r>
            <a:r>
              <a:rPr lang="en-US" altLang="zh-CN" sz="2000" dirty="0" err="1">
                <a:sym typeface="Wingdings" pitchFamily="2" charset="2"/>
              </a:rPr>
              <a:t>Dataframe</a:t>
            </a:r>
            <a:r>
              <a:rPr lang="zh-CN" altLang="en-US" sz="2000" dirty="0">
                <a:sym typeface="Wingdings" pitchFamily="2" charset="2"/>
              </a:rPr>
              <a:t> </a:t>
            </a:r>
            <a:r>
              <a:rPr lang="en-US" altLang="zh-CN" sz="2000" dirty="0">
                <a:sym typeface="Wingdings" pitchFamily="2" charset="2"/>
              </a:rPr>
              <a:t>with</a:t>
            </a:r>
            <a:r>
              <a:rPr lang="zh-CN" altLang="en-US" sz="2000" dirty="0">
                <a:sym typeface="Wingdings" pitchFamily="2" charset="2"/>
              </a:rPr>
              <a:t> </a:t>
            </a:r>
            <a:r>
              <a:rPr lang="en-US" sz="2000" dirty="0"/>
              <a:t>129590</a:t>
            </a:r>
            <a:r>
              <a:rPr lang="zh-CN" altLang="en-US" sz="2000" dirty="0"/>
              <a:t> </a:t>
            </a:r>
            <a:r>
              <a:rPr lang="en-US" altLang="zh-CN" sz="2000" dirty="0"/>
              <a:t>rows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sz="2000" dirty="0"/>
              <a:t>8</a:t>
            </a:r>
            <a:r>
              <a:rPr lang="zh-CN" altLang="en-US" sz="2000" dirty="0"/>
              <a:t> </a:t>
            </a:r>
            <a:r>
              <a:rPr lang="en-US" altLang="zh-CN" sz="2000" dirty="0"/>
              <a:t>columns</a:t>
            </a:r>
          </a:p>
          <a:p>
            <a:r>
              <a:rPr lang="en-US" altLang="zh-CN" sz="2000" dirty="0"/>
              <a:t>“Symbol”</a:t>
            </a:r>
            <a:r>
              <a:rPr lang="zh-CN" altLang="en-US" sz="2000" dirty="0"/>
              <a:t> </a:t>
            </a:r>
            <a:r>
              <a:rPr lang="en-US" altLang="zh-CN" sz="2000" dirty="0"/>
              <a:t>becomes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common</a:t>
            </a:r>
            <a:r>
              <a:rPr lang="zh-CN" altLang="en-US" sz="2000" dirty="0"/>
              <a:t> </a:t>
            </a:r>
            <a:r>
              <a:rPr lang="en-US" altLang="zh-CN" sz="2000" dirty="0"/>
              <a:t>key;</a:t>
            </a:r>
            <a:r>
              <a:rPr lang="zh-CN" altLang="en-US" sz="2000" dirty="0"/>
              <a:t> </a:t>
            </a:r>
            <a:r>
              <a:rPr lang="en-US" altLang="zh-CN" sz="2000" dirty="0"/>
              <a:t>“Symbol”</a:t>
            </a:r>
            <a:r>
              <a:rPr lang="zh-CN" altLang="en-US" sz="2000" dirty="0"/>
              <a:t> </a:t>
            </a:r>
            <a:r>
              <a:rPr lang="en-US" altLang="zh-CN" sz="2000" dirty="0"/>
              <a:t>+</a:t>
            </a:r>
            <a:r>
              <a:rPr lang="zh-CN" altLang="en-US" sz="2000" dirty="0"/>
              <a:t> </a:t>
            </a:r>
            <a:r>
              <a:rPr lang="en-US" altLang="zh-CN" sz="2000" dirty="0"/>
              <a:t>“Date”</a:t>
            </a:r>
            <a:r>
              <a:rPr lang="zh-CN" altLang="en-US" sz="2000" dirty="0"/>
              <a:t> </a:t>
            </a:r>
            <a:r>
              <a:rPr lang="en-US" altLang="zh-CN" sz="2000" dirty="0"/>
              <a:t>constitute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composite</a:t>
            </a:r>
            <a:r>
              <a:rPr lang="zh-CN" altLang="en-US" sz="2000" dirty="0"/>
              <a:t> </a:t>
            </a:r>
            <a:r>
              <a:rPr lang="en-US" altLang="zh-CN" sz="2000" dirty="0"/>
              <a:t>key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0A706-7498-2D42-AC47-2ED4ACA8B70A}"/>
              </a:ext>
            </a:extLst>
          </p:cNvPr>
          <p:cNvSpPr txBox="1"/>
          <p:nvPr/>
        </p:nvSpPr>
        <p:spPr>
          <a:xfrm>
            <a:off x="1250950" y="475403"/>
            <a:ext cx="10015361" cy="206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/>
              <a:t>~~</a:t>
            </a:r>
            <a:r>
              <a:rPr lang="en-US" sz="2200" dirty="0"/>
              <a:t>Later, </a:t>
            </a:r>
            <a:r>
              <a:rPr lang="en-US" altLang="zh-CN" sz="2200" dirty="0"/>
              <a:t>i</a:t>
            </a:r>
            <a:r>
              <a:rPr lang="en-US" sz="2200" dirty="0"/>
              <a:t>t turned out that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REAL</a:t>
            </a:r>
            <a:r>
              <a:rPr lang="en-US" sz="2200" dirty="0"/>
              <a:t> challenge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t</a:t>
            </a:r>
            <a:r>
              <a:rPr lang="en-US" sz="2200" dirty="0"/>
              <a:t>o </a:t>
            </a:r>
            <a:r>
              <a:rPr lang="en-US" altLang="zh-CN" sz="2200" dirty="0"/>
              <a:t>create</a:t>
            </a:r>
            <a:r>
              <a:rPr lang="en-US" sz="2200" dirty="0"/>
              <a:t> a </a:t>
            </a:r>
            <a:r>
              <a:rPr lang="en-US" altLang="zh-CN" sz="2200" dirty="0"/>
              <a:t>proper</a:t>
            </a:r>
            <a:r>
              <a:rPr lang="en-US" sz="2200" dirty="0"/>
              <a:t> ERD 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Solution </a:t>
            </a:r>
            <a:r>
              <a:rPr lang="en-US" altLang="zh-CN" sz="2200" b="1" dirty="0"/>
              <a:t>Two</a:t>
            </a:r>
            <a:r>
              <a:rPr lang="zh-CN" altLang="en-US" sz="2200" b="1" dirty="0"/>
              <a:t> </a:t>
            </a:r>
            <a:r>
              <a:rPr lang="en-US" sz="2200" dirty="0"/>
              <a:t>:  </a:t>
            </a:r>
            <a:r>
              <a:rPr lang="en-US" altLang="zh-CN" sz="2200" dirty="0"/>
              <a:t>Pivot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Concatenate</a:t>
            </a:r>
            <a:r>
              <a:rPr lang="zh-CN" altLang="en-US" sz="2200" dirty="0"/>
              <a:t> </a:t>
            </a:r>
            <a:r>
              <a:rPr lang="en-US" sz="2200" dirty="0"/>
              <a:t> </a:t>
            </a:r>
            <a:r>
              <a:rPr lang="en-US" altLang="zh-CN" sz="2200" dirty="0"/>
              <a:t>vertically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7915583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984</TotalTime>
  <Words>459</Words>
  <Application>Microsoft Macintosh PowerPoint</Application>
  <PresentationFormat>Widescreen</PresentationFormat>
  <Paragraphs>72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宋体</vt:lpstr>
      <vt:lpstr>华文中宋</vt:lpstr>
      <vt:lpstr>Arial</vt:lpstr>
      <vt:lpstr>Gill Sans MT</vt:lpstr>
      <vt:lpstr>Impact</vt:lpstr>
      <vt:lpstr>Wingdings</vt:lpstr>
      <vt:lpstr>Badge</vt:lpstr>
      <vt:lpstr>An overview of berkshire hathaway</vt:lpstr>
      <vt:lpstr>Motivation &amp; goals</vt:lpstr>
      <vt:lpstr>Planning</vt:lpstr>
      <vt:lpstr>Data sources (1)</vt:lpstr>
      <vt:lpstr>Data sources (2)</vt:lpstr>
      <vt:lpstr>Data cleaning</vt:lpstr>
      <vt:lpstr>PowerPoint Presentation</vt:lpstr>
      <vt:lpstr>Metadata shift</vt:lpstr>
      <vt:lpstr>PowerPoint Presentation</vt:lpstr>
      <vt:lpstr>Cleaned dataset</vt:lpstr>
      <vt:lpstr>PowerPoint Presentation</vt:lpstr>
      <vt:lpstr>erd</vt:lpstr>
      <vt:lpstr>Eda[1] – Line charts</vt:lpstr>
      <vt:lpstr>Eda[2] – bar chart</vt:lpstr>
      <vt:lpstr>Eda[3] – Pie plot</vt:lpstr>
      <vt:lpstr>Eda[4] – treemap</vt:lpstr>
      <vt:lpstr>Eda[5] – box plot</vt:lpstr>
      <vt:lpstr>Sql  queries  (1)</vt:lpstr>
      <vt:lpstr>Sql queries (2)</vt:lpstr>
      <vt:lpstr>Sql queries (3)</vt:lpstr>
      <vt:lpstr>Machine learning</vt:lpstr>
      <vt:lpstr>PowerPoint Presentation</vt:lpstr>
      <vt:lpstr>Train,  Validation,  Test  Set </vt:lpstr>
      <vt:lpstr>Applying  linear  regression</vt:lpstr>
      <vt:lpstr>evaluation</vt:lpstr>
      <vt:lpstr>Accuracy (y_val_pred)</vt:lpstr>
      <vt:lpstr>Accuracy (y_test_pred)</vt:lpstr>
      <vt:lpstr>Predicting the price in 10/30 days</vt:lpstr>
      <vt:lpstr>Comparison : Accuracy (y_val_pred)</vt:lpstr>
      <vt:lpstr>Comparison : Accuracy (y_test_pred)</vt:lpstr>
      <vt:lpstr>Reviewing r-squared</vt:lpstr>
      <vt:lpstr>Regrets &amp; hilights</vt:lpstr>
      <vt:lpstr>Thank You for Your Attention 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Description and analysis of the performance of berkshire hathaway</dc:title>
  <dc:creator>simondeqin@gmail.com</dc:creator>
  <cp:lastModifiedBy>simondeqin@gmail.com</cp:lastModifiedBy>
  <cp:revision>51</cp:revision>
  <dcterms:created xsi:type="dcterms:W3CDTF">2023-05-31T07:44:38Z</dcterms:created>
  <dcterms:modified xsi:type="dcterms:W3CDTF">2023-06-09T11:33:38Z</dcterms:modified>
</cp:coreProperties>
</file>